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1121" r:id="rId3"/>
    <p:sldId id="1287" r:id="rId4"/>
    <p:sldId id="1288" r:id="rId5"/>
    <p:sldId id="1362" r:id="rId6"/>
    <p:sldId id="1345" r:id="rId7"/>
    <p:sldId id="1371" r:id="rId8"/>
    <p:sldId id="1372" r:id="rId9"/>
    <p:sldId id="1292" r:id="rId10"/>
    <p:sldId id="1130" r:id="rId11"/>
    <p:sldId id="274" r:id="rId12"/>
    <p:sldId id="1132" r:id="rId13"/>
    <p:sldId id="1133" r:id="rId14"/>
    <p:sldId id="1134" r:id="rId15"/>
    <p:sldId id="282" r:id="rId16"/>
    <p:sldId id="1136" r:id="rId17"/>
    <p:sldId id="291" r:id="rId18"/>
    <p:sldId id="292" r:id="rId19"/>
    <p:sldId id="293" r:id="rId20"/>
    <p:sldId id="294" r:id="rId21"/>
    <p:sldId id="295" r:id="rId22"/>
    <p:sldId id="296" r:id="rId23"/>
    <p:sldId id="1143" r:id="rId24"/>
    <p:sldId id="299" r:id="rId25"/>
    <p:sldId id="300" r:id="rId26"/>
    <p:sldId id="1256" r:id="rId27"/>
    <p:sldId id="1293" r:id="rId28"/>
    <p:sldId id="1374" r:id="rId29"/>
    <p:sldId id="1363" r:id="rId30"/>
    <p:sldId id="1364" r:id="rId31"/>
    <p:sldId id="261" r:id="rId32"/>
    <p:sldId id="1365" r:id="rId33"/>
    <p:sldId id="1257" r:id="rId34"/>
    <p:sldId id="1165" r:id="rId35"/>
    <p:sldId id="1158" r:id="rId36"/>
    <p:sldId id="1342" r:id="rId37"/>
    <p:sldId id="320" r:id="rId38"/>
    <p:sldId id="1278" r:id="rId39"/>
    <p:sldId id="1295" r:id="rId40"/>
    <p:sldId id="1375" r:id="rId41"/>
    <p:sldId id="1376" r:id="rId42"/>
    <p:sldId id="354" r:id="rId43"/>
    <p:sldId id="1378" r:id="rId44"/>
    <p:sldId id="355" r:id="rId45"/>
    <p:sldId id="1367" r:id="rId46"/>
    <p:sldId id="1368" r:id="rId47"/>
    <p:sldId id="1325" r:id="rId48"/>
    <p:sldId id="1316" r:id="rId49"/>
    <p:sldId id="1369" r:id="rId50"/>
    <p:sldId id="1377" r:id="rId51"/>
    <p:sldId id="257" r:id="rId52"/>
    <p:sldId id="1373" r:id="rId53"/>
    <p:sldId id="1331" r:id="rId54"/>
    <p:sldId id="1358" r:id="rId55"/>
    <p:sldId id="1305" r:id="rId56"/>
    <p:sldId id="1269" r:id="rId57"/>
    <p:sldId id="1370" r:id="rId58"/>
    <p:sldId id="1302" r:id="rId59"/>
    <p:sldId id="1354" r:id="rId60"/>
    <p:sldId id="1355" r:id="rId61"/>
    <p:sldId id="138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2"/>
    <p:restoredTop sz="79048"/>
  </p:normalViewPr>
  <p:slideViewPr>
    <p:cSldViewPr snapToGrid="0" snapToObjects="1">
      <p:cViewPr varScale="1">
        <p:scale>
          <a:sx n="100" d="100"/>
          <a:sy n="100" d="100"/>
        </p:scale>
        <p:origin x="17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rstudio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rstudio.cloud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rstudio.com/" TargetMode="External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rstudio.cloud/" TargetMode="External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4D6791-62A8-43E1-A1CC-D7360D77ABC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8C6137-90B9-4E45-8327-00FCCCAD1409}">
      <dgm:prSet/>
      <dgm:spPr/>
      <dgm:t>
        <a:bodyPr/>
        <a:lstStyle/>
        <a:p>
          <a:r>
            <a:rPr lang="en-US"/>
            <a:t>A programming language and open-source software environment that can:</a:t>
          </a:r>
        </a:p>
      </dgm:t>
    </dgm:pt>
    <dgm:pt modelId="{2ACDE9FE-A0C7-4E38-B946-EE8055F04149}" type="parTrans" cxnId="{DDE70F8C-C3D9-4FF5-AFA4-7465CD92D1DC}">
      <dgm:prSet/>
      <dgm:spPr/>
      <dgm:t>
        <a:bodyPr/>
        <a:lstStyle/>
        <a:p>
          <a:endParaRPr lang="en-US"/>
        </a:p>
      </dgm:t>
    </dgm:pt>
    <dgm:pt modelId="{0872533D-1521-4560-BE06-551DEB1276DF}" type="sibTrans" cxnId="{DDE70F8C-C3D9-4FF5-AFA4-7465CD92D1DC}">
      <dgm:prSet/>
      <dgm:spPr/>
      <dgm:t>
        <a:bodyPr/>
        <a:lstStyle/>
        <a:p>
          <a:endParaRPr lang="en-US"/>
        </a:p>
      </dgm:t>
    </dgm:pt>
    <dgm:pt modelId="{0E6FE0C1-5BD7-4BD1-918E-01219ABA3F1F}">
      <dgm:prSet/>
      <dgm:spPr/>
      <dgm:t>
        <a:bodyPr/>
        <a:lstStyle/>
        <a:p>
          <a:r>
            <a:rPr lang="en-US"/>
            <a:t>Manipulate data</a:t>
          </a:r>
        </a:p>
      </dgm:t>
    </dgm:pt>
    <dgm:pt modelId="{1C54F57B-F523-42AC-94D4-FA3645F1A6C9}" type="parTrans" cxnId="{11F6E6BC-8E06-4545-B09E-F50683E01041}">
      <dgm:prSet/>
      <dgm:spPr/>
      <dgm:t>
        <a:bodyPr/>
        <a:lstStyle/>
        <a:p>
          <a:endParaRPr lang="en-US"/>
        </a:p>
      </dgm:t>
    </dgm:pt>
    <dgm:pt modelId="{9FA3AA5F-75AC-412E-B33B-B75E68030C19}" type="sibTrans" cxnId="{11F6E6BC-8E06-4545-B09E-F50683E01041}">
      <dgm:prSet/>
      <dgm:spPr/>
      <dgm:t>
        <a:bodyPr/>
        <a:lstStyle/>
        <a:p>
          <a:endParaRPr lang="en-US"/>
        </a:p>
      </dgm:t>
    </dgm:pt>
    <dgm:pt modelId="{15E0C889-4AD6-4464-9900-02004137853A}">
      <dgm:prSet/>
      <dgm:spPr/>
      <dgm:t>
        <a:bodyPr/>
        <a:lstStyle/>
        <a:p>
          <a:r>
            <a:rPr lang="en-US"/>
            <a:t>Visualize</a:t>
          </a:r>
        </a:p>
      </dgm:t>
    </dgm:pt>
    <dgm:pt modelId="{4EF47B6C-9ADF-4C2C-ACEF-A867F6E17A9A}" type="parTrans" cxnId="{76D8E0C6-FA6D-4BD8-A21B-D138CD6D7C46}">
      <dgm:prSet/>
      <dgm:spPr/>
      <dgm:t>
        <a:bodyPr/>
        <a:lstStyle/>
        <a:p>
          <a:endParaRPr lang="en-US"/>
        </a:p>
      </dgm:t>
    </dgm:pt>
    <dgm:pt modelId="{DE27C9E1-5F2E-413A-9D15-4104B05EF8B7}" type="sibTrans" cxnId="{76D8E0C6-FA6D-4BD8-A21B-D138CD6D7C46}">
      <dgm:prSet/>
      <dgm:spPr/>
      <dgm:t>
        <a:bodyPr/>
        <a:lstStyle/>
        <a:p>
          <a:endParaRPr lang="en-US"/>
        </a:p>
      </dgm:t>
    </dgm:pt>
    <dgm:pt modelId="{72E5A521-DC5D-42F4-AF6C-261FD5A6DB8C}">
      <dgm:prSet/>
      <dgm:spPr/>
      <dgm:t>
        <a:bodyPr/>
        <a:lstStyle/>
        <a:p>
          <a:r>
            <a:rPr lang="en-US"/>
            <a:t>Perform statistics</a:t>
          </a:r>
        </a:p>
      </dgm:t>
    </dgm:pt>
    <dgm:pt modelId="{B3862F36-054A-4DB6-8B13-5DF9D35712D5}" type="parTrans" cxnId="{00283DD9-1890-4CA0-8798-4F6519F2365F}">
      <dgm:prSet/>
      <dgm:spPr/>
      <dgm:t>
        <a:bodyPr/>
        <a:lstStyle/>
        <a:p>
          <a:endParaRPr lang="en-US"/>
        </a:p>
      </dgm:t>
    </dgm:pt>
    <dgm:pt modelId="{8F250C2E-AF99-4BCB-B7EA-4AC1C8AA7917}" type="sibTrans" cxnId="{00283DD9-1890-4CA0-8798-4F6519F2365F}">
      <dgm:prSet/>
      <dgm:spPr/>
      <dgm:t>
        <a:bodyPr/>
        <a:lstStyle/>
        <a:p>
          <a:endParaRPr lang="en-US"/>
        </a:p>
      </dgm:t>
    </dgm:pt>
    <dgm:pt modelId="{9ECEE902-3B6C-42E8-BE27-A9611BD43D37}">
      <dgm:prSet/>
      <dgm:spPr/>
      <dgm:t>
        <a:bodyPr/>
        <a:lstStyle/>
        <a:p>
          <a:r>
            <a:rPr lang="en-US" dirty="0"/>
            <a:t>Free and relatively easy to run in any environment </a:t>
          </a:r>
        </a:p>
      </dgm:t>
    </dgm:pt>
    <dgm:pt modelId="{AA5EBB7D-1F2C-4717-9070-92CE34FDC3CE}" type="parTrans" cxnId="{6D27F872-7D44-439B-9699-9C0B3D183A88}">
      <dgm:prSet/>
      <dgm:spPr/>
      <dgm:t>
        <a:bodyPr/>
        <a:lstStyle/>
        <a:p>
          <a:endParaRPr lang="en-US"/>
        </a:p>
      </dgm:t>
    </dgm:pt>
    <dgm:pt modelId="{2E70D4C0-7D4E-447F-BC4D-48CC63D724E1}" type="sibTrans" cxnId="{6D27F872-7D44-439B-9699-9C0B3D183A88}">
      <dgm:prSet/>
      <dgm:spPr/>
      <dgm:t>
        <a:bodyPr/>
        <a:lstStyle/>
        <a:p>
          <a:endParaRPr lang="en-US"/>
        </a:p>
      </dgm:t>
    </dgm:pt>
    <dgm:pt modelId="{D8E1018F-9C7F-CF49-BE9B-E176192DBBE9}" type="pres">
      <dgm:prSet presAssocID="{5F4D6791-62A8-43E1-A1CC-D7360D77ABC1}" presName="Name0" presStyleCnt="0">
        <dgm:presLayoutVars>
          <dgm:dir/>
          <dgm:animLvl val="lvl"/>
          <dgm:resizeHandles val="exact"/>
        </dgm:presLayoutVars>
      </dgm:prSet>
      <dgm:spPr/>
    </dgm:pt>
    <dgm:pt modelId="{7CAF225A-996F-7C40-83B0-FF2F8B997DDC}" type="pres">
      <dgm:prSet presAssocID="{9ECEE902-3B6C-42E8-BE27-A9611BD43D37}" presName="boxAndChildren" presStyleCnt="0"/>
      <dgm:spPr/>
    </dgm:pt>
    <dgm:pt modelId="{EC3FE28E-788D-C744-A0D8-B69588F8AE59}" type="pres">
      <dgm:prSet presAssocID="{9ECEE902-3B6C-42E8-BE27-A9611BD43D37}" presName="parentTextBox" presStyleLbl="node1" presStyleIdx="0" presStyleCnt="2"/>
      <dgm:spPr/>
    </dgm:pt>
    <dgm:pt modelId="{782E598E-6C19-6548-9DE2-3CC0C87643EF}" type="pres">
      <dgm:prSet presAssocID="{0872533D-1521-4560-BE06-551DEB1276DF}" presName="sp" presStyleCnt="0"/>
      <dgm:spPr/>
    </dgm:pt>
    <dgm:pt modelId="{1D01589C-7BCB-9C44-B686-42D0083F85F7}" type="pres">
      <dgm:prSet presAssocID="{098C6137-90B9-4E45-8327-00FCCCAD1409}" presName="arrowAndChildren" presStyleCnt="0"/>
      <dgm:spPr/>
    </dgm:pt>
    <dgm:pt modelId="{0BD66A39-2B0D-4446-A668-0B380BDDE28E}" type="pres">
      <dgm:prSet presAssocID="{098C6137-90B9-4E45-8327-00FCCCAD1409}" presName="parentTextArrow" presStyleLbl="node1" presStyleIdx="0" presStyleCnt="2"/>
      <dgm:spPr/>
    </dgm:pt>
    <dgm:pt modelId="{F654CE2F-6688-9C4F-A782-ECD2516A2CA9}" type="pres">
      <dgm:prSet presAssocID="{098C6137-90B9-4E45-8327-00FCCCAD1409}" presName="arrow" presStyleLbl="node1" presStyleIdx="1" presStyleCnt="2"/>
      <dgm:spPr/>
    </dgm:pt>
    <dgm:pt modelId="{AAEEC168-BBFC-884C-B157-85B4AD2651C1}" type="pres">
      <dgm:prSet presAssocID="{098C6137-90B9-4E45-8327-00FCCCAD1409}" presName="descendantArrow" presStyleCnt="0"/>
      <dgm:spPr/>
    </dgm:pt>
    <dgm:pt modelId="{393C7BA8-3BF0-0240-8B78-3F634DC4F3C6}" type="pres">
      <dgm:prSet presAssocID="{0E6FE0C1-5BD7-4BD1-918E-01219ABA3F1F}" presName="childTextArrow" presStyleLbl="fgAccFollowNode1" presStyleIdx="0" presStyleCnt="3">
        <dgm:presLayoutVars>
          <dgm:bulletEnabled val="1"/>
        </dgm:presLayoutVars>
      </dgm:prSet>
      <dgm:spPr/>
    </dgm:pt>
    <dgm:pt modelId="{9E5737E7-0516-3542-B82B-8AEA1A68BCEF}" type="pres">
      <dgm:prSet presAssocID="{15E0C889-4AD6-4464-9900-02004137853A}" presName="childTextArrow" presStyleLbl="fgAccFollowNode1" presStyleIdx="1" presStyleCnt="3">
        <dgm:presLayoutVars>
          <dgm:bulletEnabled val="1"/>
        </dgm:presLayoutVars>
      </dgm:prSet>
      <dgm:spPr/>
    </dgm:pt>
    <dgm:pt modelId="{823813C5-9647-9142-8583-334BAADABB5D}" type="pres">
      <dgm:prSet presAssocID="{72E5A521-DC5D-42F4-AF6C-261FD5A6DB8C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C1D40241-E602-AF4F-8363-BEEFA95C26C7}" type="presOf" srcId="{9ECEE902-3B6C-42E8-BE27-A9611BD43D37}" destId="{EC3FE28E-788D-C744-A0D8-B69588F8AE59}" srcOrd="0" destOrd="0" presId="urn:microsoft.com/office/officeart/2005/8/layout/process4"/>
    <dgm:cxn modelId="{6D27F872-7D44-439B-9699-9C0B3D183A88}" srcId="{5F4D6791-62A8-43E1-A1CC-D7360D77ABC1}" destId="{9ECEE902-3B6C-42E8-BE27-A9611BD43D37}" srcOrd="1" destOrd="0" parTransId="{AA5EBB7D-1F2C-4717-9070-92CE34FDC3CE}" sibTransId="{2E70D4C0-7D4E-447F-BC4D-48CC63D724E1}"/>
    <dgm:cxn modelId="{DDE70F8C-C3D9-4FF5-AFA4-7465CD92D1DC}" srcId="{5F4D6791-62A8-43E1-A1CC-D7360D77ABC1}" destId="{098C6137-90B9-4E45-8327-00FCCCAD1409}" srcOrd="0" destOrd="0" parTransId="{2ACDE9FE-A0C7-4E38-B946-EE8055F04149}" sibTransId="{0872533D-1521-4560-BE06-551DEB1276DF}"/>
    <dgm:cxn modelId="{B786B597-7E6D-A840-98C5-AD4D227EEE79}" type="presOf" srcId="{72E5A521-DC5D-42F4-AF6C-261FD5A6DB8C}" destId="{823813C5-9647-9142-8583-334BAADABB5D}" srcOrd="0" destOrd="0" presId="urn:microsoft.com/office/officeart/2005/8/layout/process4"/>
    <dgm:cxn modelId="{C878C0A8-85AC-B64B-AAA9-E377D84B3F12}" type="presOf" srcId="{098C6137-90B9-4E45-8327-00FCCCAD1409}" destId="{0BD66A39-2B0D-4446-A668-0B380BDDE28E}" srcOrd="0" destOrd="0" presId="urn:microsoft.com/office/officeart/2005/8/layout/process4"/>
    <dgm:cxn modelId="{00EC42AC-8CFD-1E45-8994-684C899FDACD}" type="presOf" srcId="{5F4D6791-62A8-43E1-A1CC-D7360D77ABC1}" destId="{D8E1018F-9C7F-CF49-BE9B-E176192DBBE9}" srcOrd="0" destOrd="0" presId="urn:microsoft.com/office/officeart/2005/8/layout/process4"/>
    <dgm:cxn modelId="{EA0858B1-0591-6946-8B40-3A0135C99A0B}" type="presOf" srcId="{0E6FE0C1-5BD7-4BD1-918E-01219ABA3F1F}" destId="{393C7BA8-3BF0-0240-8B78-3F634DC4F3C6}" srcOrd="0" destOrd="0" presId="urn:microsoft.com/office/officeart/2005/8/layout/process4"/>
    <dgm:cxn modelId="{AEE40FB7-AC41-2342-B7D8-C7EE160DFFBD}" type="presOf" srcId="{15E0C889-4AD6-4464-9900-02004137853A}" destId="{9E5737E7-0516-3542-B82B-8AEA1A68BCEF}" srcOrd="0" destOrd="0" presId="urn:microsoft.com/office/officeart/2005/8/layout/process4"/>
    <dgm:cxn modelId="{11F6E6BC-8E06-4545-B09E-F50683E01041}" srcId="{098C6137-90B9-4E45-8327-00FCCCAD1409}" destId="{0E6FE0C1-5BD7-4BD1-918E-01219ABA3F1F}" srcOrd="0" destOrd="0" parTransId="{1C54F57B-F523-42AC-94D4-FA3645F1A6C9}" sibTransId="{9FA3AA5F-75AC-412E-B33B-B75E68030C19}"/>
    <dgm:cxn modelId="{76D8E0C6-FA6D-4BD8-A21B-D138CD6D7C46}" srcId="{098C6137-90B9-4E45-8327-00FCCCAD1409}" destId="{15E0C889-4AD6-4464-9900-02004137853A}" srcOrd="1" destOrd="0" parTransId="{4EF47B6C-9ADF-4C2C-ACEF-A867F6E17A9A}" sibTransId="{DE27C9E1-5F2E-413A-9D15-4104B05EF8B7}"/>
    <dgm:cxn modelId="{00283DD9-1890-4CA0-8798-4F6519F2365F}" srcId="{098C6137-90B9-4E45-8327-00FCCCAD1409}" destId="{72E5A521-DC5D-42F4-AF6C-261FD5A6DB8C}" srcOrd="2" destOrd="0" parTransId="{B3862F36-054A-4DB6-8B13-5DF9D35712D5}" sibTransId="{8F250C2E-AF99-4BCB-B7EA-4AC1C8AA7917}"/>
    <dgm:cxn modelId="{2ACB95DA-FBAF-C747-A4BC-5C4AD49DCD02}" type="presOf" srcId="{098C6137-90B9-4E45-8327-00FCCCAD1409}" destId="{F654CE2F-6688-9C4F-A782-ECD2516A2CA9}" srcOrd="1" destOrd="0" presId="urn:microsoft.com/office/officeart/2005/8/layout/process4"/>
    <dgm:cxn modelId="{A17666CD-86A7-4C43-A9C0-52DB3CF0E078}" type="presParOf" srcId="{D8E1018F-9C7F-CF49-BE9B-E176192DBBE9}" destId="{7CAF225A-996F-7C40-83B0-FF2F8B997DDC}" srcOrd="0" destOrd="0" presId="urn:microsoft.com/office/officeart/2005/8/layout/process4"/>
    <dgm:cxn modelId="{2249B8A9-F7A6-F04D-A270-1C6CC87A571D}" type="presParOf" srcId="{7CAF225A-996F-7C40-83B0-FF2F8B997DDC}" destId="{EC3FE28E-788D-C744-A0D8-B69588F8AE59}" srcOrd="0" destOrd="0" presId="urn:microsoft.com/office/officeart/2005/8/layout/process4"/>
    <dgm:cxn modelId="{1679D7C7-0787-574E-82C1-6567FAEA3A81}" type="presParOf" srcId="{D8E1018F-9C7F-CF49-BE9B-E176192DBBE9}" destId="{782E598E-6C19-6548-9DE2-3CC0C87643EF}" srcOrd="1" destOrd="0" presId="urn:microsoft.com/office/officeart/2005/8/layout/process4"/>
    <dgm:cxn modelId="{FD67FF71-B09D-7245-85CD-EE680E8C2C59}" type="presParOf" srcId="{D8E1018F-9C7F-CF49-BE9B-E176192DBBE9}" destId="{1D01589C-7BCB-9C44-B686-42D0083F85F7}" srcOrd="2" destOrd="0" presId="urn:microsoft.com/office/officeart/2005/8/layout/process4"/>
    <dgm:cxn modelId="{9BEC9B89-B81B-CF44-A947-6F03024684CD}" type="presParOf" srcId="{1D01589C-7BCB-9C44-B686-42D0083F85F7}" destId="{0BD66A39-2B0D-4446-A668-0B380BDDE28E}" srcOrd="0" destOrd="0" presId="urn:microsoft.com/office/officeart/2005/8/layout/process4"/>
    <dgm:cxn modelId="{D39BD5D0-D838-494F-AC06-83FDDCFE0419}" type="presParOf" srcId="{1D01589C-7BCB-9C44-B686-42D0083F85F7}" destId="{F654CE2F-6688-9C4F-A782-ECD2516A2CA9}" srcOrd="1" destOrd="0" presId="urn:microsoft.com/office/officeart/2005/8/layout/process4"/>
    <dgm:cxn modelId="{ECE6F34C-4CC2-F14A-B95B-37E27CC26B83}" type="presParOf" srcId="{1D01589C-7BCB-9C44-B686-42D0083F85F7}" destId="{AAEEC168-BBFC-884C-B157-85B4AD2651C1}" srcOrd="2" destOrd="0" presId="urn:microsoft.com/office/officeart/2005/8/layout/process4"/>
    <dgm:cxn modelId="{52E00971-6843-334A-BC5D-E889CCCD16F5}" type="presParOf" srcId="{AAEEC168-BBFC-884C-B157-85B4AD2651C1}" destId="{393C7BA8-3BF0-0240-8B78-3F634DC4F3C6}" srcOrd="0" destOrd="0" presId="urn:microsoft.com/office/officeart/2005/8/layout/process4"/>
    <dgm:cxn modelId="{4B9C4C1E-94A0-6C47-9007-33793F9ED797}" type="presParOf" srcId="{AAEEC168-BBFC-884C-B157-85B4AD2651C1}" destId="{9E5737E7-0516-3542-B82B-8AEA1A68BCEF}" srcOrd="1" destOrd="0" presId="urn:microsoft.com/office/officeart/2005/8/layout/process4"/>
    <dgm:cxn modelId="{62C9B0CB-572A-6945-8C20-1428E2F20149}" type="presParOf" srcId="{AAEEC168-BBFC-884C-B157-85B4AD2651C1}" destId="{823813C5-9647-9142-8583-334BAADABB5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Integrated Development Environment (IDE) 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Software with R, a graphics viewer, file tracker, code notebook…etc. for interactive one stop shop R coding</a:t>
          </a:r>
          <a:endParaRPr lang="en-US" dirty="0"/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https://rstudio.com/</a:t>
          </a:r>
          <a:endParaRPr lang="en-US" dirty="0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</a:t>
          </a:r>
          <a:r>
            <a:rPr lang="en-US" err="1"/>
            <a:t>Rstudio</a:t>
          </a:r>
          <a:r>
            <a:rPr lang="en-US"/>
            <a:t> in a browser, no downloading software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 projects easily for analysis and teaching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https://rstudio.cloud/</a:t>
          </a:r>
          <a:endParaRPr lang="en-US"/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3"/>
      <dgm:spPr/>
    </dgm:pt>
    <dgm:pt modelId="{06C76DFF-D630-406E-9CA5-4B6E8D8112CB}" type="pres">
      <dgm:prSet presAssocID="{0389385B-4DBC-41B0-A7B6-496730543EB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3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3"/>
      <dgm:spPr/>
    </dgm:pt>
    <dgm:pt modelId="{75DB183F-CFFE-4513-9DC4-571EDD8D0516}" type="pres">
      <dgm:prSet presAssocID="{4D17BF17-D91F-4C26-BDA1-751AD26BE8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3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3"/>
      <dgm:spPr/>
    </dgm:pt>
    <dgm:pt modelId="{2C219D42-83BB-4193-A107-BC12A0A771E6}" type="pres">
      <dgm:prSet presAssocID="{33CB1377-F60E-4A8D-805A-7A9EAC568A4D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9B3F25-917D-CB4C-B7A1-D23EB994F44A}" type="presOf" srcId="{33CB1377-F60E-4A8D-805A-7A9EAC568A4D}" destId="{296BD59E-DF12-4E6B-B10C-1F3014B88234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6CEE5EE3-0388-2047-8772-54810ACCE4F5}" type="presOf" srcId="{0389385B-4DBC-41B0-A7B6-496730543EB1}" destId="{87F9EEAD-FC4F-450F-A459-DC27517EFB93}" srcOrd="0" destOrd="0" presId="urn:microsoft.com/office/officeart/2018/2/layout/IconVerticalSolidList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17C0F0FF-60B9-F444-8829-6DAAFC223626}" type="presOf" srcId="{4D17BF17-D91F-4C26-BDA1-751AD26BE8BB}" destId="{3A7E100A-50B9-4ECE-8422-E9092261DBD8}" srcOrd="0" destOrd="0" presId="urn:microsoft.com/office/officeart/2018/2/layout/IconVerticalSolidList"/>
    <dgm:cxn modelId="{08998430-A5FC-B343-80FF-7DE71A0AED3A}" type="presParOf" srcId="{18F674D7-A865-452F-ADDF-63D812AA0F66}" destId="{60E0F682-512B-47D1-ABDE-E3DB1276FB7B}" srcOrd="0" destOrd="0" presId="urn:microsoft.com/office/officeart/2018/2/layout/IconVerticalSolidList"/>
    <dgm:cxn modelId="{090E92F5-93D5-B249-8148-EAE74D5BB8A2}" type="presParOf" srcId="{60E0F682-512B-47D1-ABDE-E3DB1276FB7B}" destId="{102C29F7-B543-4BE7-8C26-C1D9BE173873}" srcOrd="0" destOrd="0" presId="urn:microsoft.com/office/officeart/2018/2/layout/IconVerticalSolidList"/>
    <dgm:cxn modelId="{BC3FAA2A-A2CE-E742-935C-AC24A7C463CE}" type="presParOf" srcId="{60E0F682-512B-47D1-ABDE-E3DB1276FB7B}" destId="{06C76DFF-D630-406E-9CA5-4B6E8D8112CB}" srcOrd="1" destOrd="0" presId="urn:microsoft.com/office/officeart/2018/2/layout/IconVerticalSolidList"/>
    <dgm:cxn modelId="{B90EF5D0-BFE4-AC42-BEF2-CAFE3916BAC0}" type="presParOf" srcId="{60E0F682-512B-47D1-ABDE-E3DB1276FB7B}" destId="{51BE69FF-4D0B-442C-ABC1-A9A59F46D56C}" srcOrd="2" destOrd="0" presId="urn:microsoft.com/office/officeart/2018/2/layout/IconVerticalSolidList"/>
    <dgm:cxn modelId="{3EE0E959-F853-5049-9A19-DBD0E12F4C6D}" type="presParOf" srcId="{60E0F682-512B-47D1-ABDE-E3DB1276FB7B}" destId="{87F9EEAD-FC4F-450F-A459-DC27517EFB93}" srcOrd="3" destOrd="0" presId="urn:microsoft.com/office/officeart/2018/2/layout/IconVerticalSolidList"/>
    <dgm:cxn modelId="{8A7F8A1E-9B85-644E-9066-604F833DECA1}" type="presParOf" srcId="{18F674D7-A865-452F-ADDF-63D812AA0F66}" destId="{59706F9A-EBEA-4160-AB25-EFF4D3EDF994}" srcOrd="1" destOrd="0" presId="urn:microsoft.com/office/officeart/2018/2/layout/IconVerticalSolidList"/>
    <dgm:cxn modelId="{7ABAD0D9-1040-804C-BB0A-5BD0423C5FEE}" type="presParOf" srcId="{18F674D7-A865-452F-ADDF-63D812AA0F66}" destId="{104C1C1D-E09A-4EF2-BF3A-25E44E1EB33B}" srcOrd="2" destOrd="0" presId="urn:microsoft.com/office/officeart/2018/2/layout/IconVerticalSolidList"/>
    <dgm:cxn modelId="{9D750FFF-114C-3F4D-8FB9-C9EB8BE67F52}" type="presParOf" srcId="{104C1C1D-E09A-4EF2-BF3A-25E44E1EB33B}" destId="{C41F4FE2-A512-4752-BC3D-953BC9FB4BC3}" srcOrd="0" destOrd="0" presId="urn:microsoft.com/office/officeart/2018/2/layout/IconVerticalSolidList"/>
    <dgm:cxn modelId="{7494B2D6-4501-5A4A-A5EE-B04BE1879341}" type="presParOf" srcId="{104C1C1D-E09A-4EF2-BF3A-25E44E1EB33B}" destId="{75DB183F-CFFE-4513-9DC4-571EDD8D0516}" srcOrd="1" destOrd="0" presId="urn:microsoft.com/office/officeart/2018/2/layout/IconVerticalSolidList"/>
    <dgm:cxn modelId="{DDE55B9D-DC94-8A4E-940E-4BD66219D6E3}" type="presParOf" srcId="{104C1C1D-E09A-4EF2-BF3A-25E44E1EB33B}" destId="{D3E1E683-1EE0-45D6-9E56-87E4FEFBA568}" srcOrd="2" destOrd="0" presId="urn:microsoft.com/office/officeart/2018/2/layout/IconVerticalSolidList"/>
    <dgm:cxn modelId="{4680EE21-E1ED-4144-B8FE-F896E2DBA47E}" type="presParOf" srcId="{104C1C1D-E09A-4EF2-BF3A-25E44E1EB33B}" destId="{3A7E100A-50B9-4ECE-8422-E9092261DBD8}" srcOrd="3" destOrd="0" presId="urn:microsoft.com/office/officeart/2018/2/layout/IconVerticalSolidList"/>
    <dgm:cxn modelId="{E56BDE48-223A-B449-8A87-2AC1198DBB49}" type="presParOf" srcId="{18F674D7-A865-452F-ADDF-63D812AA0F66}" destId="{DDD8A254-97EA-48EC-9A7F-F508EE1D3AF1}" srcOrd="3" destOrd="0" presId="urn:microsoft.com/office/officeart/2018/2/layout/IconVerticalSolidList"/>
    <dgm:cxn modelId="{0FAC3B67-231D-9C49-B060-FC41D55E1220}" type="presParOf" srcId="{18F674D7-A865-452F-ADDF-63D812AA0F66}" destId="{B29C93CC-5DAB-49CE-91A5-E314C68B8A0F}" srcOrd="4" destOrd="0" presId="urn:microsoft.com/office/officeart/2018/2/layout/IconVerticalSolidList"/>
    <dgm:cxn modelId="{13C85954-0785-DF49-BB98-457C311A8ED0}" type="presParOf" srcId="{B29C93CC-5DAB-49CE-91A5-E314C68B8A0F}" destId="{FEF0A4F4-411C-44EA-88CD-FD50394C5CE6}" srcOrd="0" destOrd="0" presId="urn:microsoft.com/office/officeart/2018/2/layout/IconVerticalSolidList"/>
    <dgm:cxn modelId="{D34C378F-5A23-7D45-9810-C1E2997EFF32}" type="presParOf" srcId="{B29C93CC-5DAB-49CE-91A5-E314C68B8A0F}" destId="{2C219D42-83BB-4193-A107-BC12A0A771E6}" srcOrd="1" destOrd="0" presId="urn:microsoft.com/office/officeart/2018/2/layout/IconVerticalSolidList"/>
    <dgm:cxn modelId="{B91CF461-73BA-734B-A189-BD6E649EE603}" type="presParOf" srcId="{B29C93CC-5DAB-49CE-91A5-E314C68B8A0F}" destId="{EDDF9688-42FA-4E8C-9F61-FE0AF675DCD7}" srcOrd="2" destOrd="0" presId="urn:microsoft.com/office/officeart/2018/2/layout/IconVerticalSolidList"/>
    <dgm:cxn modelId="{F2C2D809-69B4-734D-9189-3F5AFB8D4A00}" type="presParOf" srcId="{B29C93CC-5DAB-49CE-91A5-E314C68B8A0F}" destId="{296BD59E-DF12-4E6B-B10C-1F3014B882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FE28E-788D-C744-A0D8-B69588F8AE59}">
      <dsp:nvSpPr>
        <dsp:cNvPr id="0" name=""/>
        <dsp:cNvSpPr/>
      </dsp:nvSpPr>
      <dsp:spPr>
        <a:xfrm>
          <a:off x="0" y="3269800"/>
          <a:ext cx="7242048" cy="21453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Free and relatively easy to run in any environment </a:t>
          </a:r>
        </a:p>
      </dsp:txBody>
      <dsp:txXfrm>
        <a:off x="0" y="3269800"/>
        <a:ext cx="7242048" cy="2145343"/>
      </dsp:txXfrm>
    </dsp:sp>
    <dsp:sp modelId="{F654CE2F-6688-9C4F-A782-ECD2516A2CA9}">
      <dsp:nvSpPr>
        <dsp:cNvPr id="0" name=""/>
        <dsp:cNvSpPr/>
      </dsp:nvSpPr>
      <dsp:spPr>
        <a:xfrm rot="10800000">
          <a:off x="0" y="2442"/>
          <a:ext cx="7242048" cy="329953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 programming language and open-source software environment that can:</a:t>
          </a:r>
        </a:p>
      </dsp:txBody>
      <dsp:txXfrm rot="-10800000">
        <a:off x="0" y="2442"/>
        <a:ext cx="7242048" cy="1158137"/>
      </dsp:txXfrm>
    </dsp:sp>
    <dsp:sp modelId="{393C7BA8-3BF0-0240-8B78-3F634DC4F3C6}">
      <dsp:nvSpPr>
        <dsp:cNvPr id="0" name=""/>
        <dsp:cNvSpPr/>
      </dsp:nvSpPr>
      <dsp:spPr>
        <a:xfrm>
          <a:off x="3536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Manipulate data</a:t>
          </a:r>
        </a:p>
      </dsp:txBody>
      <dsp:txXfrm>
        <a:off x="3536" y="1160580"/>
        <a:ext cx="2411658" cy="986561"/>
      </dsp:txXfrm>
    </dsp:sp>
    <dsp:sp modelId="{9E5737E7-0516-3542-B82B-8AEA1A68BCEF}">
      <dsp:nvSpPr>
        <dsp:cNvPr id="0" name=""/>
        <dsp:cNvSpPr/>
      </dsp:nvSpPr>
      <dsp:spPr>
        <a:xfrm>
          <a:off x="2415194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Visualize</a:t>
          </a:r>
        </a:p>
      </dsp:txBody>
      <dsp:txXfrm>
        <a:off x="2415194" y="1160580"/>
        <a:ext cx="2411658" cy="986561"/>
      </dsp:txXfrm>
    </dsp:sp>
    <dsp:sp modelId="{823813C5-9647-9142-8583-334BAADABB5D}">
      <dsp:nvSpPr>
        <dsp:cNvPr id="0" name=""/>
        <dsp:cNvSpPr/>
      </dsp:nvSpPr>
      <dsp:spPr>
        <a:xfrm>
          <a:off x="4826853" y="1160580"/>
          <a:ext cx="2411658" cy="986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Perform statistics</a:t>
          </a:r>
        </a:p>
      </dsp:txBody>
      <dsp:txXfrm>
        <a:off x="4826853" y="1160580"/>
        <a:ext cx="2411658" cy="986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Integrated Development Environment (IDE) 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Software with R, a graphics viewer, file tracker, code notebook…etc. for interactive one stop shop R coding</a:t>
          </a:r>
          <a:endParaRPr lang="en-US" sz="2200" kern="1200" dirty="0"/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7"/>
            </a:rPr>
            <a:t>https://rstudio.com/</a:t>
          </a:r>
          <a:endParaRPr lang="en-US" sz="22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</a:t>
          </a:r>
          <a:r>
            <a:rPr lang="en-US" sz="2500" kern="1200" err="1"/>
            <a:t>Rstudio</a:t>
          </a:r>
          <a:r>
            <a:rPr lang="en-US" sz="2500" kern="1200"/>
            <a:t> in a browser, no downloading software</a:t>
          </a:r>
        </a:p>
      </dsp:txBody>
      <dsp:txXfrm>
        <a:off x="1941716" y="718"/>
        <a:ext cx="4571887" cy="1681139"/>
      </dsp:txXfrm>
    </dsp:sp>
    <dsp:sp modelId="{C41F4FE2-A512-4752-BC3D-953BC9FB4BC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Share projects easily for analysis and teaching</a:t>
          </a:r>
        </a:p>
      </dsp:txBody>
      <dsp:txXfrm>
        <a:off x="1941716" y="2102143"/>
        <a:ext cx="4571887" cy="1681139"/>
      </dsp:txXfrm>
    </dsp:sp>
    <dsp:sp modelId="{FEF0A4F4-411C-44EA-88CD-FD50394C5CE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hlinkClick xmlns:r="http://schemas.openxmlformats.org/officeDocument/2006/relationships" r:id="rId7"/>
            </a:rPr>
            <a:t>https://rstudio.cloud/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Or the </a:t>
          </a:r>
          <a:r>
            <a:rPr lang="en-US" sz="2200" kern="1200" dirty="0" err="1"/>
            <a:t>tidyverse</a:t>
          </a:r>
          <a:r>
            <a:rPr lang="en-US" sz="22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35EF3-682D-9241-85C0-0923DE8EEDA8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0B10C-5AE6-0845-8B94-A272F6B80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a statistical programming language used for many research cases. It allows users to load, manipulate, visualize and analyze data.</a:t>
            </a:r>
          </a:p>
          <a:p>
            <a:r>
              <a:rPr lang="en-US" dirty="0"/>
              <a:t>It is a free and open-source program, making it ideal for open and reproducible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1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work before this point as R may need to restart before installation finishes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3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92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96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R_Iris_Examples.Rmd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is a free IDE to help run R with. It encompasses R, as well as a graphics viewer and a GUI interface for several common R tasks, such as loading packages.</a:t>
            </a:r>
          </a:p>
          <a:p>
            <a:endParaRPr lang="en-US" dirty="0"/>
          </a:p>
          <a:p>
            <a:r>
              <a:rPr lang="en-US" dirty="0"/>
              <a:t>You can follow the link on this slide to download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7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Cloud is a browser-based version of </a:t>
            </a:r>
            <a:r>
              <a:rPr lang="en-US" dirty="0" err="1"/>
              <a:t>Rstudio</a:t>
            </a:r>
            <a:r>
              <a:rPr lang="en-US" dirty="0"/>
              <a:t>. It has a free usage tier with a limited number of hours/month of use (25 </a:t>
            </a:r>
            <a:r>
              <a:rPr lang="en-US" dirty="0" err="1"/>
              <a:t>hrs</a:t>
            </a:r>
            <a:r>
              <a:rPr lang="en-US" dirty="0"/>
              <a:t> I believe).</a:t>
            </a:r>
          </a:p>
          <a:p>
            <a:endParaRPr lang="en-US" dirty="0"/>
          </a:p>
          <a:p>
            <a:r>
              <a:rPr lang="en-US" dirty="0"/>
              <a:t>It allows for project sharing which can help ease the burden of loading packages and replicating working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  <a:p>
            <a:endParaRPr lang="en-US" dirty="0"/>
          </a:p>
          <a:p>
            <a:r>
              <a:rPr lang="en-US" dirty="0"/>
              <a:t>We will walk through setting up a new script to run R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2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62B0-4D00-3540-916E-B607718E6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9BC8C-7D77-AD4A-B4E0-F4811952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7136-13A3-3741-9511-F9142323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3F21D-939B-4F48-BBD9-DFD97B88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C13F-0084-1C46-9A10-41680C00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2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7049-0F5B-6B45-955E-0FBE5202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1961A-F62B-DE40-B09E-D8A731F1E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F393-D517-5C46-8373-EBCD74BA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C0690-4A20-B045-99D6-81797094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3A1F-6AE3-1440-963C-505FA2B9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8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1DF9D-F770-384E-86C3-64EC92C55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8C45F-C128-F540-AF3A-FDD0C407E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BBDE-F115-3E4E-865B-809391C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2EEE-4131-134D-AFF4-615BABD7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5948-C919-E04D-954E-5D017801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0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Grid" type="picTx">
  <p:cSld name="Picture with Caption Gri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719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ource Sans Pro"/>
              <a:buNone/>
              <a:defRPr sz="6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3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42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Pentagons">
  <p:cSld name="Two Content Pentago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5620473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06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>
            <a:spLocks noGrp="1"/>
          </p:cNvSpPr>
          <p:nvPr>
            <p:ph type="chart" idx="2"/>
          </p:nvPr>
        </p:nvSpPr>
        <p:spPr>
          <a:xfrm>
            <a:off x="6724891" y="365125"/>
            <a:ext cx="5092861" cy="56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3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5CD3-A824-1B4A-9357-D0E4E084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D548-62FE-3540-882B-F842E3AD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FA332-769F-CA43-8DF0-0DB86488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BD002-8518-F249-9BF7-FDB222C8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858BC-D1CB-714A-96A9-497CD40C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8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9D9-2FDE-2D4C-A1A7-46B68F42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4A99F-E916-9242-ABB6-D170079A6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FC8E1-7336-B84B-9344-DA01628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4B1D-4D4A-0C47-B05C-3193D6F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AE66C-2D22-0A42-92EB-6E36F05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6EF-26FC-C84A-B4EA-57A68F9E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874B4-7DE8-5548-86FA-31FAC9D1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88B09-E263-5C4A-9992-9105D3E82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96A29-3ADF-6240-AB6D-CE429549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26A41-F8DF-674D-95E6-CDF03E0B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B2E63-1C46-9341-B33F-E0CBF950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6D5D-5A04-5542-8F8E-2009570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6C232-A9E4-A14C-B856-36C4233B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7351-4713-9246-B129-17C7B73F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53321-291D-3343-AD4C-7053A6BB2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F8856-F44B-CD46-AA5B-571D71299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7F2A-FBC1-FA43-BB9E-CBF11A5E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5E034-7A12-2448-8FAA-DA243FFF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539D1-C318-F043-951B-6667DD8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6476-A400-324F-95BB-97A2C08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7C388-0A16-EF4F-9B45-9CD41C77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D4A27-05F0-9D4D-A6B0-9E5C6E12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BA775-5089-444D-80DE-E55441E2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7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27354-9BF2-8944-B721-FAFF4924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ED56D-CF3A-B749-A44A-83B51695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FD6-5A12-F34F-B68C-9A9B96BC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A0A0-4E36-D045-8260-ABC3DD8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7FBC-BBC2-D34D-ACDF-DC4B1CF2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4643-415E-A941-9666-636D03B8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5116A-CEEA-0C4F-B3B7-EB5DB334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1656-25D1-8B4E-B86F-5BE2BF55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4BC22-5D75-494C-B7E7-D1A96B2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9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B0CD-7AF1-B44A-9781-603911AF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638F3-660C-6341-AA05-F46B0586A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9823-063B-C145-A767-7ED0B547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5705E-4759-464F-A9C1-D9BD48E2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9FD24-24A7-C24F-B140-F29801ED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9CDFF-555B-C141-BE5D-23A8B764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EA63A-DFC1-4C48-ADD0-F0E36169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5FA50-9259-174D-8990-490744E95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185-9B44-B840-8E27-1CEEAC0BF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70E88-57B4-C94B-8A50-2255E9D4DE7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95B74-CE98-4E4D-A9FF-AA0F29DD3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0923-0778-324E-8E88-2A98B4307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FAA3-D1F3-444E-8072-CFE57544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www.r-project.org/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cloud/project/384618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FE1AD3-B2BC-4567-8B4A-DCB8F9080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1"/>
            <a:ext cx="12188952" cy="521767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E75AAD-F4A4-4ED2-9A2F-B2412F93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2759"/>
          <a:stretch/>
        </p:blipFill>
        <p:spPr>
          <a:xfrm flipV="1">
            <a:off x="2" y="0"/>
            <a:ext cx="12191999" cy="2235323"/>
          </a:xfrm>
          <a:custGeom>
            <a:avLst/>
            <a:gdLst>
              <a:gd name="connsiteX0" fmla="*/ 0 w 12191999"/>
              <a:gd name="connsiteY0" fmla="*/ 2235323 h 2235323"/>
              <a:gd name="connsiteX1" fmla="*/ 12191999 w 12191999"/>
              <a:gd name="connsiteY1" fmla="*/ 2235323 h 2235323"/>
              <a:gd name="connsiteX2" fmla="*/ 12191999 w 12191999"/>
              <a:gd name="connsiteY2" fmla="*/ 0 h 2235323"/>
              <a:gd name="connsiteX3" fmla="*/ 0 w 12191999"/>
              <a:gd name="connsiteY3" fmla="*/ 0 h 2235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235323">
                <a:moveTo>
                  <a:pt x="0" y="2235323"/>
                </a:moveTo>
                <a:lnTo>
                  <a:pt x="12191999" y="2235323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27B4A-3080-AE46-A497-6E2884F3E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00" y="1158623"/>
            <a:ext cx="10684151" cy="2235323"/>
          </a:xfrm>
        </p:spPr>
        <p:txBody>
          <a:bodyPr anchor="b">
            <a:normAutofit/>
          </a:bodyPr>
          <a:lstStyle/>
          <a:p>
            <a:pPr marL="635">
              <a:spcBef>
                <a:spcPts val="100"/>
              </a:spcBef>
            </a:pPr>
            <a: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for Research Scientists</a:t>
            </a:r>
            <a:br>
              <a:rPr lang="en-US" sz="6600" spc="-2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6600" dirty="0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0CE0B-92EC-45FD-8F68-38003D6D8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586080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8B0BAE-4903-D64D-9C37-61118EB6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074" y="3031772"/>
            <a:ext cx="9469211" cy="242096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Daniel Lumian, PhD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Data Science Strategy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from work by Allissa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CED8-FBD8-6B41-AE4B-341808E029B1}"/>
              </a:ext>
            </a:extLst>
          </p:cNvPr>
          <p:cNvSpPr txBox="1"/>
          <p:nvPr/>
        </p:nvSpPr>
        <p:spPr>
          <a:xfrm>
            <a:off x="129921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2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</a:t>
            </a:r>
            <a:r>
              <a:rPr lang="en-US" sz="2800" spc="-114">
                <a:cs typeface="Trebuchet MS"/>
              </a:rPr>
              <a:t>of a </a:t>
            </a:r>
            <a:r>
              <a:rPr lang="en-US" sz="2800" spc="-114" dirty="0">
                <a:cs typeface="Trebuchet MS"/>
              </a:rPr>
              <a:t>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</a:t>
            </a:r>
            <a:r>
              <a:rPr lang="en-US" sz="3200" spc="-50" dirty="0">
                <a:cs typeface="Trebuchet MS"/>
              </a:rPr>
              <a:t>on</a:t>
            </a:r>
            <a:r>
              <a:rPr lang="en-US" sz="3200" spc="-720" dirty="0">
                <a:cs typeface="Trebuchet MS"/>
              </a:rPr>
              <a:t> 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  <a:prstGeom prst="rect">
            <a:avLst/>
          </a:prstGeom>
        </p:spPr>
        <p:txBody>
          <a:bodyPr spcFirstLastPara="1" vert="horz" lIns="0" tIns="12700" rIns="0" bIns="0" rtlCol="0" anchor="t" anchorCtr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185">
                <a:solidFill>
                  <a:srgbClr val="FFFFFF"/>
                </a:solidFill>
                <a:latin typeface="+mn-lt"/>
              </a:rPr>
              <a:t>What we will learn today!</a:t>
            </a:r>
            <a:endParaRPr lang="en-US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687-1720-2549-BC88-550922453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1" y="1395251"/>
            <a:ext cx="3402915" cy="4363844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A tour of R studio and R Studio Cloud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Basic R commands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Helpful help!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Downloading/loading  R packages</a:t>
            </a:r>
            <a:endParaRPr lang="en-US" dirty="0">
              <a:cs typeface="Trebuchet MS"/>
            </a:endParaRPr>
          </a:p>
          <a:p>
            <a:r>
              <a:rPr lang="en-US" spc="-145" dirty="0">
                <a:cs typeface="Trebuchet MS"/>
              </a:rPr>
              <a:t>Loading data  in numerous formats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7987-3A5D-794C-B5AC-D0FBD469C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7165" y="1412489"/>
            <a:ext cx="4161916" cy="4363844"/>
          </a:xfrm>
        </p:spPr>
        <p:txBody>
          <a:bodyPr>
            <a:norm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Making a table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Manipulating/filtering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data to a file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Visualizing data</a:t>
            </a:r>
          </a:p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45" dirty="0">
                <a:cs typeface="Trebuchet MS"/>
              </a:rPr>
              <a:t>Writing graphics to a file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124778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br>
              <a:rPr lang="en-US" sz="6000" b="1" dirty="0">
                <a:latin typeface="+mn-lt"/>
              </a:rPr>
            </a:b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981"/>
            <a:ext cx="10515600" cy="4351338"/>
          </a:xfrm>
        </p:spPr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easier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with named rows and cols</a:t>
            </a:r>
          </a:p>
          <a:p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Data wrangling!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wrangling!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B19C04-93FC-6A4E-B9CB-33E9476A7C44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/>
            <a:r>
              <a:rPr lang="en-US" kern="1200" spc="-11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r>
              <a:rPr lang="en-US" kern="1200" spc="-155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ED84DF7-B97E-4CB0-900C-8B8EF65D41B4}"/>
              </a:ext>
            </a:extLst>
          </p:cNvPr>
          <p:cNvGraphicFramePr/>
          <p:nvPr/>
        </p:nvGraphicFramePr>
        <p:xfrm>
          <a:off x="4517136" y="303591"/>
          <a:ext cx="7242048" cy="541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CADD4C-0412-5D41-90A2-98CE9217C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06" y="3603539"/>
            <a:ext cx="1612900" cy="1257300"/>
          </a:xfrm>
          <a:prstGeom prst="rect">
            <a:avLst/>
          </a:prstGeom>
        </p:spPr>
      </p:pic>
      <p:sp>
        <p:nvSpPr>
          <p:cNvPr id="8" name="Rectangle 7" descr="Marker">
            <a:extLst>
              <a:ext uri="{FF2B5EF4-FFF2-40B4-BE49-F238E27FC236}">
                <a16:creationId xmlns:a16="http://schemas.microsoft.com/office/drawing/2014/main" id="{BB92E840-A69C-B243-B334-3DC4C1B2291B}"/>
              </a:ext>
            </a:extLst>
          </p:cNvPr>
          <p:cNvSpPr/>
          <p:nvPr/>
        </p:nvSpPr>
        <p:spPr>
          <a:xfrm>
            <a:off x="5554359" y="5738020"/>
            <a:ext cx="924626" cy="92462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FF08028-F321-DC4A-874C-3E97A8898CF2}"/>
              </a:ext>
            </a:extLst>
          </p:cNvPr>
          <p:cNvGrpSpPr/>
          <p:nvPr/>
        </p:nvGrpSpPr>
        <p:grpSpPr>
          <a:xfrm>
            <a:off x="6313311" y="5359764"/>
            <a:ext cx="4571887" cy="1681139"/>
            <a:chOff x="1941716" y="4203567"/>
            <a:chExt cx="4571887" cy="16811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6458D-4227-C34B-83C2-77944A0E5CDA}"/>
                </a:ext>
              </a:extLst>
            </p:cNvPr>
            <p:cNvSpPr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209665-B879-9141-90FF-FE20A867E9FE}"/>
                </a:ext>
              </a:extLst>
            </p:cNvPr>
            <p:cNvSpPr txBox="1"/>
            <p:nvPr/>
          </p:nvSpPr>
          <p:spPr>
            <a:xfrm>
              <a:off x="1941716" y="4203567"/>
              <a:ext cx="4571887" cy="16811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921" tIns="177921" rIns="177921" bIns="177921" numCol="1" spcCol="1270" anchor="ctr" anchorCtr="0">
              <a:noAutofit/>
            </a:bodyPr>
            <a:lstStyle/>
            <a:p>
              <a:pPr lvl="0" defTabSz="9779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hlinkClick r:id="rId11"/>
                </a:rPr>
                <a:t>https://www.r-project.org/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44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196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Intro_R.Rmd</a:t>
            </a:r>
            <a:endParaRPr lang="en-US" sz="3200" dirty="0"/>
          </a:p>
          <a:p>
            <a:r>
              <a:rPr lang="en-US" sz="3200" dirty="0"/>
              <a:t>The first dataset we will use is from the Mayo Clinic trial in primary biliary cirrhosis (PBC) of the liver </a:t>
            </a:r>
          </a:p>
          <a:p>
            <a:r>
              <a:rPr lang="en-US" sz="32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553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6299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1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944545" y="830782"/>
            <a:ext cx="1062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RStudio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48449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896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Live Demo-Data Wrangling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pre-made R Notebook `</a:t>
            </a:r>
            <a:r>
              <a:rPr lang="en-US" dirty="0" err="1"/>
              <a:t>Intro_R.Rmd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Data visualization in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96B1F6E6-0708-4869-BD6F-D100E7F3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  <a:p>
            <a:r>
              <a:rPr lang="en-US" dirty="0"/>
              <a:t>And more! 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850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Rstudio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8755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70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A5B0-0416-0E41-B5C8-B6542286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Transferring to your local R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6A9AE-35BC-C34C-96D9-61ECAEDEE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Select all the files in the workspace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more on the lower right panel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export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download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Unzip this file on your local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the folder and click on the  file ending in “.</a:t>
            </a:r>
            <a:r>
              <a:rPr lang="en-US" dirty="0" err="1"/>
              <a:t>Rproj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This will automatically open </a:t>
            </a:r>
            <a:r>
              <a:rPr lang="en-US" dirty="0" err="1"/>
              <a:t>Rstudio</a:t>
            </a:r>
            <a:r>
              <a:rPr lang="en-US" dirty="0"/>
              <a:t> with all of the files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Once in </a:t>
            </a:r>
            <a:r>
              <a:rPr lang="en-US" dirty="0" err="1"/>
              <a:t>Rstudio</a:t>
            </a:r>
            <a:r>
              <a:rPr lang="en-US" dirty="0"/>
              <a:t> click on the file ending in “.</a:t>
            </a:r>
            <a:r>
              <a:rPr lang="en-US" dirty="0" err="1"/>
              <a:t>Rmd</a:t>
            </a:r>
            <a:r>
              <a:rPr lang="en-US" dirty="0"/>
              <a:t>”  for the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will need to install all of the packages ahead of time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")</a:t>
            </a:r>
            <a:endParaRPr lang="en-US" dirty="0">
              <a:solidFill>
                <a:srgbClr val="0070C0"/>
              </a:solidFill>
              <a:cs typeface="Trebuchet MS"/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install.packages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en-US" dirty="0" err="1">
                <a:solidFill>
                  <a:srgbClr val="0070C0"/>
                </a:solidFill>
              </a:rPr>
              <a:t>ggfortify</a:t>
            </a:r>
            <a:r>
              <a:rPr lang="en-US" dirty="0">
                <a:solidFill>
                  <a:srgbClr val="0070C0"/>
                </a:solidFill>
              </a:rPr>
              <a:t>")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plotly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r>
              <a:rPr lang="en-US" dirty="0" err="1">
                <a:solidFill>
                  <a:srgbClr val="066FC0"/>
                </a:solidFill>
              </a:rPr>
              <a:t>install.packages</a:t>
            </a:r>
            <a:r>
              <a:rPr lang="en-US" dirty="0">
                <a:solidFill>
                  <a:srgbClr val="066FC0"/>
                </a:solidFill>
              </a:rPr>
              <a:t>("</a:t>
            </a:r>
            <a:r>
              <a:rPr lang="en-US" dirty="0" err="1">
                <a:solidFill>
                  <a:srgbClr val="066FC0"/>
                </a:solidFill>
              </a:rPr>
              <a:t>ggThemeAssist</a:t>
            </a:r>
            <a:r>
              <a:rPr lang="en-US" dirty="0">
                <a:solidFill>
                  <a:srgbClr val="066FC0"/>
                </a:solidFill>
              </a:rPr>
              <a:t>") 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3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55188-75FE-0E49-B0FA-EEB574E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494"/>
            <a:ext cx="12192000" cy="5963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8581C-A8E4-ED41-99CB-7E1F69BAE4AD}"/>
              </a:ext>
            </a:extLst>
          </p:cNvPr>
          <p:cNvSpPr/>
          <p:nvPr/>
        </p:nvSpPr>
        <p:spPr>
          <a:xfrm>
            <a:off x="6609347" y="3641558"/>
            <a:ext cx="352927" cy="1411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CCD5-3679-4E4A-989C-68E1AD6A285E}"/>
              </a:ext>
            </a:extLst>
          </p:cNvPr>
          <p:cNvSpPr/>
          <p:nvPr/>
        </p:nvSpPr>
        <p:spPr>
          <a:xfrm>
            <a:off x="9464842" y="2967789"/>
            <a:ext cx="625642" cy="240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975D7-A398-5D48-95DC-41D1711D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8" y="3313042"/>
            <a:ext cx="2367547" cy="23675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BF6DBE-AD5E-5F4C-9CE5-7DCB22545C2D}"/>
              </a:ext>
            </a:extLst>
          </p:cNvPr>
          <p:cNvSpPr/>
          <p:nvPr/>
        </p:nvSpPr>
        <p:spPr>
          <a:xfrm>
            <a:off x="9464842" y="4347410"/>
            <a:ext cx="2374232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8A1303-1D0C-CD46-8964-7E951B8B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2" y="2097171"/>
            <a:ext cx="4102100" cy="2222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9ABC9-9D93-FA49-A9E8-32D7E762C8EF}"/>
              </a:ext>
            </a:extLst>
          </p:cNvPr>
          <p:cNvSpPr/>
          <p:nvPr/>
        </p:nvSpPr>
        <p:spPr>
          <a:xfrm>
            <a:off x="3080084" y="3818021"/>
            <a:ext cx="1203158" cy="368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3E57D-0ACC-0546-AE01-9D76C9B99484}"/>
              </a:ext>
            </a:extLst>
          </p:cNvPr>
          <p:cNvSpPr txBox="1"/>
          <p:nvPr/>
        </p:nvSpPr>
        <p:spPr>
          <a:xfrm>
            <a:off x="6326659" y="342900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1D7B9-BE4B-B244-857B-873290ABD165}"/>
              </a:ext>
            </a:extLst>
          </p:cNvPr>
          <p:cNvSpPr txBox="1"/>
          <p:nvPr/>
        </p:nvSpPr>
        <p:spPr>
          <a:xfrm>
            <a:off x="10090484" y="2903439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48C69-CE07-1F4D-A256-90AE7A4CA2B4}"/>
              </a:ext>
            </a:extLst>
          </p:cNvPr>
          <p:cNvSpPr txBox="1"/>
          <p:nvPr/>
        </p:nvSpPr>
        <p:spPr>
          <a:xfrm>
            <a:off x="10388611" y="4291550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21A4-5DA1-BE4D-A6E3-0ADE2A4BABB7}"/>
              </a:ext>
            </a:extLst>
          </p:cNvPr>
          <p:cNvSpPr txBox="1"/>
          <p:nvPr/>
        </p:nvSpPr>
        <p:spPr>
          <a:xfrm>
            <a:off x="3933561" y="3531972"/>
            <a:ext cx="28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14967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4FEEE7-DC78-1E4E-B611-411FABCF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Extra Bits</a:t>
            </a:r>
          </a:p>
        </p:txBody>
      </p:sp>
    </p:spTree>
    <p:extLst>
      <p:ext uri="{BB962C8B-B14F-4D97-AF65-F5344CB8AC3E}">
        <p14:creationId xmlns:p14="http://schemas.microsoft.com/office/powerpoint/2010/main" val="1394975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547" y="559829"/>
            <a:ext cx="11032253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Common biodata visualizations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96344-F049-424E-AE02-AA7FDBBB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600" dirty="0" err="1"/>
              <a:t>ggfortify</a:t>
            </a:r>
            <a:r>
              <a:rPr lang="en-US" sz="3600" dirty="0"/>
              <a:t>: a </a:t>
            </a:r>
            <a:r>
              <a:rPr lang="en-US" sz="3600" dirty="0" err="1"/>
              <a:t>ggplot</a:t>
            </a:r>
            <a:r>
              <a:rPr lang="en-US" sz="3600" dirty="0"/>
              <a:t> extension for making PCA, survival curves, clustering and more</a:t>
            </a:r>
          </a:p>
          <a:p>
            <a:pPr marL="457200" indent="-457200"/>
            <a:r>
              <a:rPr lang="en-US" sz="3600" dirty="0" err="1"/>
              <a:t>pheatmap</a:t>
            </a:r>
            <a:r>
              <a:rPr lang="en-US" sz="3600" dirty="0"/>
              <a:t>: a package for making nice heatmaps</a:t>
            </a:r>
          </a:p>
          <a:p>
            <a:pPr marL="457200" indent="-457200"/>
            <a:r>
              <a:rPr lang="en-US" sz="3600" dirty="0"/>
              <a:t>Volcano plots: just need </a:t>
            </a:r>
            <a:r>
              <a:rPr lang="en-US" sz="3600" dirty="0" err="1"/>
              <a:t>ggplot</a:t>
            </a:r>
            <a:endParaRPr lang="en-US" sz="3600" dirty="0"/>
          </a:p>
          <a:p>
            <a:pPr marL="457200" indent="-457200"/>
            <a:r>
              <a:rPr lang="en-US" sz="3600" dirty="0"/>
              <a:t>Gene selected box plots</a:t>
            </a:r>
          </a:p>
        </p:txBody>
      </p:sp>
    </p:spTree>
    <p:extLst>
      <p:ext uri="{BB962C8B-B14F-4D97-AF65-F5344CB8AC3E}">
        <p14:creationId xmlns:p14="http://schemas.microsoft.com/office/powerpoint/2010/main" val="1609478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16634"/>
            <a:ext cx="12192000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90" dirty="0">
                <a:latin typeface="+mn-lt"/>
              </a:rPr>
              <a:t>Streaming DEseq2 normalized counts from GEO to R</a:t>
            </a:r>
            <a:endParaRPr sz="48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993582" cy="4670868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Arial" panose="020B0604020202020204" pitchFamily="34" charset="0"/>
              </a:rPr>
              <a:t>We </a:t>
            </a:r>
            <a:r>
              <a:rPr lang="en-US" sz="3200" spc="-175" dirty="0">
                <a:cs typeface="Arial" panose="020B0604020202020204" pitchFamily="34" charset="0"/>
              </a:rPr>
              <a:t>will </a:t>
            </a:r>
            <a:r>
              <a:rPr lang="en-US" sz="3200" spc="-125" dirty="0">
                <a:cs typeface="Arial" panose="020B0604020202020204" pitchFamily="34" charset="0"/>
              </a:rPr>
              <a:t>load the </a:t>
            </a:r>
            <a:r>
              <a:rPr lang="en-US" sz="3200" spc="-140" dirty="0">
                <a:cs typeface="Arial" panose="020B0604020202020204" pitchFamily="34" charset="0"/>
              </a:rPr>
              <a:t>Deseq2 normalized counts table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40" dirty="0">
                <a:cs typeface="Arial" panose="020B0604020202020204" pitchFamily="34" charset="0"/>
              </a:rPr>
              <a:t>Data will be obtained from the gene expression omnibus : </a:t>
            </a:r>
            <a:r>
              <a:rPr lang="en-US" sz="3200" dirty="0">
                <a:hlinkClick r:id="rId3"/>
              </a:rPr>
              <a:t>https://www.ncbi.nlm.nih.gov/geo/</a:t>
            </a:r>
            <a:endParaRPr lang="en-US" sz="3200" spc="-140" dirty="0">
              <a:cs typeface="Arial" panose="020B0604020202020204" pitchFamily="34" charset="0"/>
            </a:endParaRP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/>
              <a:t>RNAseq</a:t>
            </a:r>
            <a:r>
              <a:rPr lang="en-US" sz="3200" dirty="0"/>
              <a:t> of the developing mouse cerebral cortex </a:t>
            </a:r>
          </a:p>
          <a:p>
            <a:pPr marL="1270000" lvl="2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/>
              <a:t>3 Adult, 4 embryonic brains</a:t>
            </a:r>
            <a:endParaRPr lang="en-US" sz="3000" spc="-145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vst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 &lt;-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read_tsv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("ftp://</a:t>
            </a:r>
            <a:r>
              <a:rPr lang="en-US" dirty="0" err="1">
                <a:solidFill>
                  <a:srgbClr val="066FC0"/>
                </a:solidFill>
                <a:latin typeface="Trebuchet MS" panose="020B0703020202090204" pitchFamily="34" charset="0"/>
              </a:rPr>
              <a:t>ftp.ncbi.nlm.nih.gov</a:t>
            </a:r>
            <a:r>
              <a:rPr lang="en-US" dirty="0">
                <a:solidFill>
                  <a:srgbClr val="066FC0"/>
                </a:solidFill>
                <a:latin typeface="Trebuchet MS" panose="020B0703020202090204" pitchFamily="34" charset="0"/>
              </a:rPr>
              <a:t>/geo/series/GSE39nnn/GSE39866/suppl/GSE39866_Mouse.VarianceStabilized.Datagene.txt.gz")</a:t>
            </a:r>
          </a:p>
          <a:p>
            <a:pPr marL="469900" indent="-457200">
              <a:lnSpc>
                <a:spcPct val="100000"/>
              </a:lnSpc>
              <a:spcBef>
                <a:spcPts val="97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View(</a:t>
            </a:r>
            <a:r>
              <a:rPr lang="en-US" spc="-15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vst</a:t>
            </a:r>
            <a:r>
              <a:rPr lang="en-US" spc="-15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  <a:endParaRPr lang="en-US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54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Volcano Plot</a:t>
            </a:r>
          </a:p>
        </p:txBody>
      </p:sp>
    </p:spTree>
    <p:extLst>
      <p:ext uri="{BB962C8B-B14F-4D97-AF65-F5344CB8AC3E}">
        <p14:creationId xmlns:p14="http://schemas.microsoft.com/office/powerpoint/2010/main" val="2616385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90" dirty="0">
                <a:latin typeface="+mn-lt"/>
              </a:rPr>
              <a:t>Load</a:t>
            </a:r>
            <a:r>
              <a:rPr lang="en-US" sz="6000" b="1" spc="-190" dirty="0">
                <a:latin typeface="+mn-lt"/>
              </a:rPr>
              <a:t>ing DEseq2 results into </a:t>
            </a:r>
            <a:r>
              <a:rPr lang="en-US" sz="6000" b="1" spc="-235" dirty="0">
                <a:latin typeface="+mn-lt"/>
              </a:rPr>
              <a:t>R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1A28-5ED3-7346-9428-58360624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303"/>
            <a:ext cx="10515600" cy="4670868"/>
          </a:xfrm>
        </p:spPr>
        <p:txBody>
          <a:bodyPr>
            <a:normAutofit fontScale="92500"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The data has already been </a:t>
            </a:r>
            <a:r>
              <a:rPr lang="en-US" sz="3000" spc="-175" dirty="0">
                <a:cs typeface="Arial" panose="020B0604020202020204" pitchFamily="34" charset="0"/>
              </a:rPr>
              <a:t>up</a:t>
            </a:r>
            <a:r>
              <a:rPr lang="en-US" sz="3000" spc="-125" dirty="0">
                <a:cs typeface="Arial" panose="020B0604020202020204" pitchFamily="34" charset="0"/>
              </a:rPr>
              <a:t>loaded to the shared workspace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0" dirty="0">
                <a:cs typeface="Arial" panose="020B0604020202020204" pitchFamily="34" charset="0"/>
              </a:rPr>
              <a:t>This is from the same dataset of embryonic and adult mouse brains</a:t>
            </a:r>
          </a:p>
          <a:p>
            <a:pPr marL="812800" lvl="1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600" spc="-140" dirty="0">
                <a:cs typeface="Arial" panose="020B0604020202020204" pitchFamily="34" charset="0"/>
              </a:rPr>
              <a:t>This is differential expression results created using the DEseq2 package in 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the upload button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Click “Choose File”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30" dirty="0">
                <a:cs typeface="Arial" panose="020B0604020202020204" pitchFamily="34" charset="0"/>
              </a:rPr>
              <a:t>We will need to find where the file lives on your computer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Default: found in the download folder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75" dirty="0">
                <a:cs typeface="Arial" panose="020B0604020202020204" pitchFamily="34" charset="0"/>
              </a:rPr>
              <a:t>Click “ok”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exp &lt;- </a:t>
            </a:r>
            <a:r>
              <a:rPr lang="en-US" sz="3000" spc="-145" dirty="0" err="1">
                <a:solidFill>
                  <a:srgbClr val="066FC0"/>
                </a:solidFill>
                <a:cs typeface="Arial" panose="020B0604020202020204" pitchFamily="34" charset="0"/>
              </a:rPr>
              <a:t>read_csv</a:t>
            </a:r>
            <a:r>
              <a:rPr lang="en-US" sz="3000" spc="-145" dirty="0">
                <a:solidFill>
                  <a:srgbClr val="066FC0"/>
                </a:solidFill>
                <a:cs typeface="Arial" panose="020B0604020202020204" pitchFamily="34" charset="0"/>
              </a:rPr>
              <a:t>("AMvsEM_deseq2_results.csv") </a:t>
            </a: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000" spc="-150" dirty="0">
                <a:solidFill>
                  <a:srgbClr val="066FC0"/>
                </a:solidFill>
                <a:cs typeface="Arial" panose="020B0604020202020204" pitchFamily="34" charset="0"/>
              </a:rPr>
              <a:t>exp</a:t>
            </a:r>
            <a:endParaRPr lang="en-US" sz="3000" dirty="0">
              <a:solidFill>
                <a:srgbClr val="066FC0"/>
              </a:solidFill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27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0CE9DD-DB39-D649-B0DA-699AABDA466A}"/>
              </a:ext>
            </a:extLst>
          </p:cNvPr>
          <p:cNvSpPr/>
          <p:nvPr/>
        </p:nvSpPr>
        <p:spPr>
          <a:xfrm>
            <a:off x="7615238" y="2085975"/>
            <a:ext cx="742950" cy="24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C1E9-5D4C-8E41-8932-6B757B62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4" y="322015"/>
            <a:ext cx="11697239" cy="609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43FB7C-0465-7E42-9A89-3449DB92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4446347"/>
            <a:ext cx="3643746" cy="22773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DC0A6-AF96-2A47-B9D0-1BDC8D99829C}"/>
              </a:ext>
            </a:extLst>
          </p:cNvPr>
          <p:cNvSpPr/>
          <p:nvPr/>
        </p:nvSpPr>
        <p:spPr>
          <a:xfrm>
            <a:off x="7615238" y="2895600"/>
            <a:ext cx="742950" cy="235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5060F-641E-C246-A01B-1E85A6213753}"/>
              </a:ext>
            </a:extLst>
          </p:cNvPr>
          <p:cNvSpPr/>
          <p:nvPr/>
        </p:nvSpPr>
        <p:spPr>
          <a:xfrm>
            <a:off x="7218217" y="5500255"/>
            <a:ext cx="1025237" cy="318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E5F3F-1897-084F-92DB-EDBCEE16AA12}"/>
              </a:ext>
            </a:extLst>
          </p:cNvPr>
          <p:cNvSpPr/>
          <p:nvPr/>
        </p:nvSpPr>
        <p:spPr>
          <a:xfrm>
            <a:off x="9060873" y="6414655"/>
            <a:ext cx="955963" cy="309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561AD-56B4-BA4C-A4AD-C14999519139}"/>
              </a:ext>
            </a:extLst>
          </p:cNvPr>
          <p:cNvSpPr/>
          <p:nvPr/>
        </p:nvSpPr>
        <p:spPr>
          <a:xfrm>
            <a:off x="6719455" y="4156364"/>
            <a:ext cx="5175251" cy="28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2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Making an interactive plot!</a:t>
            </a:r>
          </a:p>
        </p:txBody>
      </p:sp>
    </p:spTree>
    <p:extLst>
      <p:ext uri="{BB962C8B-B14F-4D97-AF65-F5344CB8AC3E}">
        <p14:creationId xmlns:p14="http://schemas.microsoft.com/office/powerpoint/2010/main" val="2776053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Script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cs typeface="Trebuchet MS"/>
              </a:rPr>
              <a:t>A text file that contains R code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Can use # to make notes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# is a symbol that is recognized as “skip this line”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There are a couple of more complex flavors that allow code, notes, and visualization 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Notebook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R Markdown</a:t>
            </a:r>
          </a:p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An R Script can be saved and shared</a:t>
            </a:r>
          </a:p>
          <a:p>
            <a:pPr marL="812800" lvl="1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dirty="0"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4712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9829"/>
            <a:ext cx="10515600" cy="93615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0" dirty="0">
                <a:latin typeface="+mn-lt"/>
              </a:rPr>
              <a:t>Interactive Volcano with </a:t>
            </a:r>
            <a:r>
              <a:rPr lang="en-US" sz="6000" b="1" spc="-190" dirty="0" err="1">
                <a:latin typeface="+mn-lt"/>
              </a:rPr>
              <a:t>Plotly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8E745-07C2-8244-B30E-3D02B2B7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install.packages</a:t>
            </a:r>
            <a:r>
              <a:rPr lang="en-US" sz="3200" dirty="0">
                <a:solidFill>
                  <a:srgbClr val="066FC0"/>
                </a:solidFill>
              </a:rPr>
              <a:t>("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")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>
                <a:solidFill>
                  <a:srgbClr val="066FC0"/>
                </a:solidFill>
              </a:rPr>
              <a:t>library(</a:t>
            </a:r>
            <a:r>
              <a:rPr lang="en-US" sz="3200" dirty="0" err="1">
                <a:solidFill>
                  <a:srgbClr val="066FC0"/>
                </a:solidFill>
              </a:rPr>
              <a:t>plotly</a:t>
            </a:r>
            <a:r>
              <a:rPr lang="en-US" sz="3200" dirty="0">
                <a:solidFill>
                  <a:srgbClr val="066FC0"/>
                </a:solidFill>
              </a:rPr>
              <a:t>) </a:t>
            </a: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>
                <a:solidFill>
                  <a:srgbClr val="066FC0"/>
                </a:solidFill>
              </a:rPr>
              <a:t>plot_ly</a:t>
            </a:r>
            <a:r>
              <a:rPr lang="en-US" sz="3200" dirty="0">
                <a:solidFill>
                  <a:srgbClr val="066FC0"/>
                </a:solidFill>
              </a:rPr>
              <a:t>(data = exp, x = ~log2FoldChange, y = ~-log10(</a:t>
            </a:r>
            <a:r>
              <a:rPr lang="en-US" sz="3200" dirty="0" err="1">
                <a:solidFill>
                  <a:srgbClr val="066FC0"/>
                </a:solidFill>
              </a:rPr>
              <a:t>padj</a:t>
            </a:r>
            <a:r>
              <a:rPr lang="en-US" sz="3200" dirty="0">
                <a:solidFill>
                  <a:srgbClr val="066FC0"/>
                </a:solidFill>
              </a:rPr>
              <a:t>), color=~log10(</a:t>
            </a:r>
            <a:r>
              <a:rPr lang="en-US" sz="3200" dirty="0" err="1">
                <a:solidFill>
                  <a:srgbClr val="066FC0"/>
                </a:solidFill>
              </a:rPr>
              <a:t>baseMean</a:t>
            </a:r>
            <a:r>
              <a:rPr lang="en-US" sz="3200" dirty="0">
                <a:solidFill>
                  <a:srgbClr val="066FC0"/>
                </a:solidFill>
              </a:rPr>
              <a:t>), type = 'scatter', mode='markers', text= ~</a:t>
            </a:r>
            <a:r>
              <a:rPr lang="en-US" sz="3200" dirty="0" err="1">
                <a:solidFill>
                  <a:srgbClr val="066FC0"/>
                </a:solidFill>
              </a:rPr>
              <a:t>gene_id</a:t>
            </a:r>
            <a:r>
              <a:rPr lang="en-US" sz="3200" dirty="0">
                <a:solidFill>
                  <a:srgbClr val="066FC0"/>
                </a:solidFill>
              </a:rPr>
              <a:t>)</a:t>
            </a:r>
            <a:endParaRPr lang="en-US" sz="3200" spc="-75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776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4847-BF53-7746-B896-0FF242B6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Additional R Examples 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(Iris Dataset)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/>
          </a:bodyPr>
          <a:lstStyle/>
          <a:p>
            <a:r>
              <a:rPr lang="en-US" sz="3200" dirty="0"/>
              <a:t>You may need to log in to your </a:t>
            </a:r>
            <a:r>
              <a:rPr lang="en-US" sz="3200" dirty="0" err="1"/>
              <a:t>Rstudio</a:t>
            </a:r>
            <a:r>
              <a:rPr lang="en-US" sz="3200" dirty="0"/>
              <a:t>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</a:t>
            </a:r>
            <a:r>
              <a:rPr lang="en-US" sz="3200" u="sng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/project/3846182</a:t>
            </a:r>
            <a:endParaRPr lang="en-US" sz="3200" u="sng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9774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10719</TotalTime>
  <Words>2282</Words>
  <Application>Microsoft Macintosh PowerPoint</Application>
  <PresentationFormat>Widescreen</PresentationFormat>
  <Paragraphs>340</Paragraphs>
  <Slides>61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Source Sans Pro</vt:lpstr>
      <vt:lpstr>Trebuchet MS</vt:lpstr>
      <vt:lpstr>Office Theme</vt:lpstr>
      <vt:lpstr>R for Research Scientists </vt:lpstr>
      <vt:lpstr>What we will learn today!</vt:lpstr>
      <vt:lpstr>What is</vt:lpstr>
      <vt:lpstr>What is RStudio</vt:lpstr>
      <vt:lpstr>What is Rstudio Cloud</vt:lpstr>
      <vt:lpstr>R Script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 </vt:lpstr>
      <vt:lpstr>PowerPoint Presentation</vt:lpstr>
      <vt:lpstr>Save your amazing work!</vt:lpstr>
      <vt:lpstr>PowerPoint Presentation</vt:lpstr>
      <vt:lpstr>Questions?</vt:lpstr>
      <vt:lpstr>Data wrangling!</vt:lpstr>
      <vt:lpstr>What is a package</vt:lpstr>
      <vt:lpstr>Tidyverse</vt:lpstr>
      <vt:lpstr>Let’s get started!</vt:lpstr>
      <vt:lpstr>PowerPoint Presentation</vt:lpstr>
      <vt:lpstr>PowerPoint Presentation</vt:lpstr>
      <vt:lpstr>PowerPoint Presentation</vt:lpstr>
      <vt:lpstr>dplyr: Transform your data</vt:lpstr>
      <vt:lpstr>Save a table as a file</vt:lpstr>
      <vt:lpstr>Pipes!</vt:lpstr>
      <vt:lpstr>PowerPoint Presentation</vt:lpstr>
      <vt:lpstr>R Live Demo-Data Wrangling </vt:lpstr>
      <vt:lpstr>Questions?</vt:lpstr>
      <vt:lpstr>Data visualization in R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Transferring to your local R instance</vt:lpstr>
      <vt:lpstr>PowerPoint Presentation</vt:lpstr>
      <vt:lpstr>Extra Bits</vt:lpstr>
      <vt:lpstr>Common biodata visualizations</vt:lpstr>
      <vt:lpstr>Streaming DEseq2 normalized counts from GEO to R</vt:lpstr>
      <vt:lpstr>Volcano Plot</vt:lpstr>
      <vt:lpstr>Loading DEseq2 results into R</vt:lpstr>
      <vt:lpstr>PowerPoint Presentation</vt:lpstr>
      <vt:lpstr>Making an interactive plot!</vt:lpstr>
      <vt:lpstr>Interactive Volcano with Plotly</vt:lpstr>
      <vt:lpstr>Additional R Examples  (Iris Dataset)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R-powered Data Science </dc:title>
  <dc:creator>Dillman, Allissa (NIH/CIT) [C]</dc:creator>
  <cp:lastModifiedBy>Danny Lumian</cp:lastModifiedBy>
  <cp:revision>46</cp:revision>
  <dcterms:created xsi:type="dcterms:W3CDTF">2020-07-24T21:18:05Z</dcterms:created>
  <dcterms:modified xsi:type="dcterms:W3CDTF">2022-04-04T17:48:22Z</dcterms:modified>
</cp:coreProperties>
</file>